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2" r:id="rId8"/>
    <p:sldId id="271" r:id="rId9"/>
    <p:sldId id="264" r:id="rId10"/>
    <p:sldId id="262" r:id="rId11"/>
    <p:sldId id="266" r:id="rId12"/>
    <p:sldId id="265" r:id="rId13"/>
    <p:sldId id="275" r:id="rId14"/>
    <p:sldId id="263" r:id="rId15"/>
    <p:sldId id="261" r:id="rId16"/>
    <p:sldId id="273" r:id="rId17"/>
    <p:sldId id="276" r:id="rId18"/>
    <p:sldId id="277" r:id="rId19"/>
    <p:sldId id="279" r:id="rId20"/>
    <p:sldId id="274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00FF"/>
    <a:srgbClr val="C14703"/>
    <a:srgbClr val="CC512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222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9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1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6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2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C1470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2FF2-70D4-4797-B50E-552162938CF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6A90D-5030-4097-ACAC-079753DF58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0" y="0"/>
            <a:ext cx="6350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43892" r="12162" b="35567"/>
          <a:stretch/>
        </p:blipFill>
        <p:spPr>
          <a:xfrm>
            <a:off x="9188621" y="0"/>
            <a:ext cx="2379575" cy="63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1" t="19568" r="40378" b="57513"/>
          <a:stretch/>
        </p:blipFill>
        <p:spPr>
          <a:xfrm>
            <a:off x="8667442" y="0"/>
            <a:ext cx="521179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1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62" t="25857" r="30452" b="29096"/>
          <a:stretch/>
        </p:blipFill>
        <p:spPr>
          <a:xfrm>
            <a:off x="348712" y="1262690"/>
            <a:ext cx="8446576" cy="4633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616" t="18776" r="44181" b="47928"/>
          <a:stretch/>
        </p:blipFill>
        <p:spPr>
          <a:xfrm>
            <a:off x="9355809" y="1755167"/>
            <a:ext cx="2231757" cy="3425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2337"/>
            <a:ext cx="9144000" cy="1025702"/>
          </a:xfrm>
        </p:spPr>
        <p:txBody>
          <a:bodyPr>
            <a:normAutofit/>
          </a:bodyPr>
          <a:lstStyle/>
          <a:p>
            <a:r>
              <a:rPr lang="en-US" dirty="0" smtClean="0"/>
              <a:t>Shot Noise in Lithography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53528"/>
            <a:ext cx="3585681" cy="12380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Morgan Williamson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Physics Department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 smtClean="0"/>
              <a:t>Tsoi</a:t>
            </a:r>
            <a:r>
              <a:rPr lang="en-US" sz="2000" dirty="0" smtClean="0"/>
              <a:t> </a:t>
            </a:r>
            <a:r>
              <a:rPr lang="en-US" sz="2000" dirty="0" err="1" smtClean="0"/>
              <a:t>Spintronics</a:t>
            </a:r>
            <a:r>
              <a:rPr lang="en-US" sz="2000" dirty="0" smtClean="0"/>
              <a:t> Lab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40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5" y="-32204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Resolution: Image vs Energy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0" y="1687432"/>
            <a:ext cx="3168266" cy="237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00" y="1687432"/>
            <a:ext cx="3171833" cy="238029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999316" y="2382497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913381" y="4402490"/>
            <a:ext cx="224444" cy="2202873"/>
            <a:chOff x="3985950" y="4380808"/>
            <a:chExt cx="224444" cy="220287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85950" y="4499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985950" y="4652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985950" y="4804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85950" y="4957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985950" y="5109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985950" y="5261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85950" y="5414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985950" y="5566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985950" y="5719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85950" y="5871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85950" y="6023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85950" y="6176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85950" y="6328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85950" y="6481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ight Arrow 40"/>
          <p:cNvSpPr/>
          <p:nvPr/>
        </p:nvSpPr>
        <p:spPr>
          <a:xfrm>
            <a:off x="6999315" y="5131238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031513" y="4402489"/>
            <a:ext cx="224444" cy="2202873"/>
            <a:chOff x="3985950" y="4380808"/>
            <a:chExt cx="224444" cy="2202873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985950" y="474379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985950" y="5137264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985950" y="554181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985950" y="5902033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985950" y="6289961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/>
          <p:cNvCxnSpPr/>
          <p:nvPr/>
        </p:nvCxnSpPr>
        <p:spPr>
          <a:xfrm flipV="1">
            <a:off x="4588625" y="4402489"/>
            <a:ext cx="0" cy="22028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3424323" y="4958796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Dose Energy</a:t>
            </a:r>
          </a:p>
          <a:p>
            <a:r>
              <a:rPr lang="en-US" dirty="0" smtClean="0"/>
              <a:t>N*(ħ</a:t>
            </a:r>
            <a:r>
              <a:rPr lang="el-GR" dirty="0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8220932" y="4953026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Dose Energy</a:t>
            </a:r>
          </a:p>
          <a:p>
            <a:r>
              <a:rPr lang="en-US" dirty="0" smtClean="0"/>
              <a:t>N*(ħ</a:t>
            </a:r>
            <a:r>
              <a:rPr lang="el-GR" dirty="0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9446028" y="4335295"/>
            <a:ext cx="0" cy="22028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331490" y="1332064"/>
            <a:ext cx="138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1030 x 772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9446028" y="1362405"/>
            <a:ext cx="138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x 40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42722" y="1941033"/>
            <a:ext cx="2776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Image</a:t>
            </a:r>
          </a:p>
          <a:p>
            <a:r>
              <a:rPr lang="en-US" sz="4400" dirty="0" smtClean="0"/>
              <a:t>Resolution</a:t>
            </a:r>
            <a:endParaRPr lang="en-US" sz="4400" dirty="0"/>
          </a:p>
        </p:txBody>
      </p:sp>
      <p:sp>
        <p:nvSpPr>
          <p:cNvPr id="68" name="TextBox 67"/>
          <p:cNvSpPr txBox="1"/>
          <p:nvPr/>
        </p:nvSpPr>
        <p:spPr>
          <a:xfrm>
            <a:off x="242722" y="4674038"/>
            <a:ext cx="2957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Energy</a:t>
            </a:r>
          </a:p>
          <a:p>
            <a:r>
              <a:rPr lang="en-US" sz="4400" dirty="0" smtClean="0"/>
              <a:t>Resolution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078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59" y="-32142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Resolution: Image vs Energy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0" y="1687432"/>
            <a:ext cx="3168266" cy="237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00" y="1687432"/>
            <a:ext cx="3171833" cy="238029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999316" y="2382497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913381" y="4402490"/>
            <a:ext cx="224444" cy="2202873"/>
            <a:chOff x="3985950" y="4380808"/>
            <a:chExt cx="224444" cy="220287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85950" y="4499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985950" y="4652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985950" y="4804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85950" y="4957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985950" y="5109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985950" y="5261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85950" y="5414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985950" y="5566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985950" y="5719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85950" y="5871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85950" y="6023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85950" y="6176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85950" y="6328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85950" y="6481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ight Arrow 40"/>
          <p:cNvSpPr/>
          <p:nvPr/>
        </p:nvSpPr>
        <p:spPr>
          <a:xfrm>
            <a:off x="6999315" y="5131238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031513" y="4402489"/>
            <a:ext cx="224444" cy="2202873"/>
            <a:chOff x="3985950" y="4380808"/>
            <a:chExt cx="224444" cy="2202873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985950" y="474379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985950" y="5137264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985950" y="554181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985950" y="5902033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985950" y="6289961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/>
          <p:cNvCxnSpPr/>
          <p:nvPr/>
        </p:nvCxnSpPr>
        <p:spPr>
          <a:xfrm flipV="1">
            <a:off x="4737710" y="4402489"/>
            <a:ext cx="0" cy="2202873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3573408" y="4958796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Dose Energy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N*(ħ</a:t>
            </a:r>
            <a:r>
              <a:rPr lang="el-GR" dirty="0" smtClean="0">
                <a:solidFill>
                  <a:srgbClr val="0000FF"/>
                </a:solidFill>
              </a:rPr>
              <a:t>ν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8659295" y="496229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Dose Energy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N*(ħ</a:t>
            </a:r>
            <a:r>
              <a:rPr lang="el-GR" dirty="0" smtClean="0">
                <a:solidFill>
                  <a:srgbClr val="0000FF"/>
                </a:solidFill>
              </a:rPr>
              <a:t>ν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9853529" y="4384990"/>
            <a:ext cx="0" cy="2202873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331490" y="1332064"/>
            <a:ext cx="138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1030 x 772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9656913" y="1376020"/>
            <a:ext cx="138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x 40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42722" y="1941033"/>
            <a:ext cx="3089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Image Resolution</a:t>
            </a:r>
            <a:endParaRPr lang="en-US" sz="3200" dirty="0"/>
          </a:p>
        </p:txBody>
      </p:sp>
      <p:sp>
        <p:nvSpPr>
          <p:cNvPr id="68" name="TextBox 67"/>
          <p:cNvSpPr txBox="1"/>
          <p:nvPr/>
        </p:nvSpPr>
        <p:spPr>
          <a:xfrm>
            <a:off x="242722" y="4877533"/>
            <a:ext cx="3457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Energy Resolution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01756" y="5597155"/>
                <a:ext cx="2830799" cy="7532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𝑃𝑎𝑟𝑡𝑖𝑐𝑙𝑒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56" y="5597155"/>
                <a:ext cx="2830799" cy="753283"/>
              </a:xfrm>
              <a:prstGeom prst="rect">
                <a:avLst/>
              </a:prstGeom>
              <a:blipFill>
                <a:blip r:embed="rId4"/>
                <a:stretch>
                  <a:fillRect l="-4301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01755" y="2758135"/>
                <a:ext cx="2830799" cy="712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𝑃𝑖𝑥𝑒𝑙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𝑠𝑖𝑧𝑒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55" y="2758135"/>
                <a:ext cx="2830799" cy="712887"/>
              </a:xfrm>
              <a:prstGeom prst="rect">
                <a:avLst/>
              </a:prstGeom>
              <a:blipFill>
                <a:blip r:embed="rId5"/>
                <a:stretch>
                  <a:fillRect l="-430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10403079" y="5517096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9932263" y="5085163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Particle Energy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(ħ</a:t>
            </a:r>
            <a:r>
              <a:rPr lang="el-GR" dirty="0" smtClean="0">
                <a:solidFill>
                  <a:srgbClr val="FF6600"/>
                </a:solidFill>
              </a:rPr>
              <a:t>ν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4957689" y="511287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Particle Energy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(ħ</a:t>
            </a:r>
            <a:r>
              <a:rPr lang="el-GR" dirty="0" smtClean="0">
                <a:solidFill>
                  <a:srgbClr val="FF6600"/>
                </a:solidFill>
              </a:rPr>
              <a:t>ν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67518" y="4391578"/>
            <a:ext cx="0" cy="2241494"/>
            <a:chOff x="5188006" y="4391578"/>
            <a:chExt cx="0" cy="224149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188006" y="5563970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188006" y="5710519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188006" y="5857068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5188006" y="6003617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188006" y="6150166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188006" y="6296715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188006" y="6443264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5188006" y="5417421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5188006" y="5270872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5188006" y="5124323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5188006" y="4977774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188006" y="4831225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5188006" y="4684676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5188006" y="4538127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188006" y="4391578"/>
              <a:ext cx="0" cy="189808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/>
          <p:cNvCxnSpPr/>
          <p:nvPr/>
        </p:nvCxnSpPr>
        <p:spPr>
          <a:xfrm>
            <a:off x="10403079" y="5896414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0403079" y="6275733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0403079" y="5137778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0403079" y="4758460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0403079" y="4379142"/>
            <a:ext cx="0" cy="364138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69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00" y="-3163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How to make energy resolution </a:t>
            </a:r>
            <a:r>
              <a:rPr lang="en-US" sz="4000" b="1" dirty="0" smtClean="0">
                <a:solidFill>
                  <a:schemeClr val="bg1"/>
                </a:solidFill>
              </a:rPr>
              <a:t>worse</a:t>
            </a:r>
            <a:r>
              <a:rPr lang="en-US" sz="4000" dirty="0" smtClean="0">
                <a:solidFill>
                  <a:schemeClr val="bg1"/>
                </a:solidFill>
              </a:rPr>
              <a:t>…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4755569" y="1172543"/>
            <a:ext cx="2030612" cy="2241494"/>
            <a:chOff x="4288431" y="1172543"/>
            <a:chExt cx="2030612" cy="2241494"/>
          </a:xfrm>
        </p:grpSpPr>
        <p:grpSp>
          <p:nvGrpSpPr>
            <p:cNvPr id="5" name="Group 4"/>
            <p:cNvGrpSpPr/>
            <p:nvPr/>
          </p:nvGrpSpPr>
          <p:grpSpPr>
            <a:xfrm>
              <a:off x="5161860" y="1183455"/>
              <a:ext cx="224444" cy="2202873"/>
              <a:chOff x="3985950" y="4380808"/>
              <a:chExt cx="224444" cy="2202873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4098172" y="4380808"/>
                <a:ext cx="0" cy="220287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3985950" y="4380808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3985950" y="4499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985950" y="4652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985950" y="4804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985950" y="4957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985950" y="51095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985950" y="5261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985950" y="5414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985950" y="5566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985950" y="5719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985950" y="58715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85950" y="6023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985950" y="6176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985950" y="6328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985950" y="6481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985950" y="6583681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4986189" y="1183454"/>
              <a:ext cx="0" cy="2202873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3821887" y="1739761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Dose Energy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N*(ħ</a:t>
              </a:r>
              <a:r>
                <a:rPr lang="el-GR" dirty="0" smtClean="0">
                  <a:solidFill>
                    <a:srgbClr val="0000FF"/>
                  </a:solidFill>
                </a:rPr>
                <a:t>ν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5206168" y="1893837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Particle Energy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(ħ</a:t>
              </a:r>
              <a:r>
                <a:rPr lang="el-GR" dirty="0" smtClean="0">
                  <a:solidFill>
                    <a:srgbClr val="FF6600"/>
                  </a:solidFill>
                </a:rPr>
                <a:t>ν</a:t>
              </a:r>
              <a:r>
                <a:rPr lang="en-US" dirty="0" smtClean="0">
                  <a:solidFill>
                    <a:srgbClr val="FF6600"/>
                  </a:solidFill>
                </a:rPr>
                <a:t>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515997" y="1172543"/>
              <a:ext cx="0" cy="2241494"/>
              <a:chOff x="5188006" y="4391578"/>
              <a:chExt cx="0" cy="2241494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5188006" y="5563970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5188006" y="5710519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5188006" y="5857068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5188006" y="6003617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5188006" y="6150166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5188006" y="6296715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5188006" y="6443264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5188006" y="5417421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188006" y="5270872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188006" y="5124323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188006" y="4977774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5188006" y="4831225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5188006" y="4684676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5188006" y="4538127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5188006" y="4391578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7" name="Group 176"/>
          <p:cNvGrpSpPr/>
          <p:nvPr/>
        </p:nvGrpSpPr>
        <p:grpSpPr>
          <a:xfrm>
            <a:off x="4755569" y="3908571"/>
            <a:ext cx="2030612" cy="2241494"/>
            <a:chOff x="4288431" y="3908571"/>
            <a:chExt cx="2030612" cy="2241494"/>
          </a:xfrm>
        </p:grpSpPr>
        <p:grpSp>
          <p:nvGrpSpPr>
            <p:cNvPr id="44" name="Group 43"/>
            <p:cNvGrpSpPr/>
            <p:nvPr/>
          </p:nvGrpSpPr>
          <p:grpSpPr>
            <a:xfrm>
              <a:off x="5161860" y="3919483"/>
              <a:ext cx="224444" cy="2202873"/>
              <a:chOff x="3985950" y="4380808"/>
              <a:chExt cx="224444" cy="2202873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4098172" y="4380808"/>
                <a:ext cx="0" cy="220287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985950" y="4380808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985950" y="4499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85950" y="4652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985950" y="4804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985950" y="4957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985950" y="51095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985950" y="5261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985950" y="5414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985950" y="5566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85950" y="5719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985950" y="58715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3985950" y="6023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985950" y="6176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985950" y="6328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985950" y="6481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985950" y="6583681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/>
            <p:cNvCxnSpPr/>
            <p:nvPr/>
          </p:nvCxnSpPr>
          <p:spPr>
            <a:xfrm flipV="1">
              <a:off x="4986189" y="3919482"/>
              <a:ext cx="0" cy="2202873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6200000">
              <a:off x="3821887" y="4475789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Dose Energy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N*(ħ</a:t>
              </a:r>
              <a:r>
                <a:rPr lang="el-GR" dirty="0" smtClean="0">
                  <a:solidFill>
                    <a:srgbClr val="0000FF"/>
                  </a:solidFill>
                </a:rPr>
                <a:t>ν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5206168" y="4629865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Particle Energy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(ħ</a:t>
              </a:r>
              <a:r>
                <a:rPr lang="el-GR" dirty="0" smtClean="0">
                  <a:solidFill>
                    <a:srgbClr val="FF6600"/>
                  </a:solidFill>
                </a:rPr>
                <a:t>ν</a:t>
              </a:r>
              <a:r>
                <a:rPr lang="en-US" dirty="0" smtClean="0">
                  <a:solidFill>
                    <a:srgbClr val="FF6600"/>
                  </a:solidFill>
                </a:rPr>
                <a:t>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5997" y="3908571"/>
              <a:ext cx="0" cy="2241494"/>
              <a:chOff x="5188006" y="4391578"/>
              <a:chExt cx="0" cy="2241494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>
                <a:off x="5188006" y="5563970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5188006" y="5710519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5188006" y="5857068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5188006" y="6003617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5188006" y="6150166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188006" y="6296715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88006" y="6443264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5188006" y="5417421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5188006" y="5270872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5188006" y="5124323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5188006" y="4977774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5188006" y="4831225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5188006" y="4684676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5188006" y="4538127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5188006" y="4391578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Right Arrow 80"/>
          <p:cNvSpPr/>
          <p:nvPr/>
        </p:nvSpPr>
        <p:spPr>
          <a:xfrm>
            <a:off x="7242712" y="1802873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2" name="Right Arrow 81"/>
          <p:cNvSpPr/>
          <p:nvPr/>
        </p:nvSpPr>
        <p:spPr>
          <a:xfrm>
            <a:off x="7242711" y="4629380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8766596" y="1368758"/>
            <a:ext cx="2030612" cy="2140820"/>
            <a:chOff x="9700875" y="1368758"/>
            <a:chExt cx="2030612" cy="2140820"/>
          </a:xfrm>
        </p:grpSpPr>
        <p:grpSp>
          <p:nvGrpSpPr>
            <p:cNvPr id="84" name="Group 83"/>
            <p:cNvGrpSpPr/>
            <p:nvPr/>
          </p:nvGrpSpPr>
          <p:grpSpPr>
            <a:xfrm>
              <a:off x="10574304" y="2312543"/>
              <a:ext cx="224444" cy="1169326"/>
              <a:chOff x="3985950" y="5414355"/>
              <a:chExt cx="224444" cy="1169326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4098172" y="5414356"/>
                <a:ext cx="0" cy="11693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3985950" y="5414355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3985950" y="5566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985950" y="5719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985950" y="58715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985950" y="6023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3985950" y="61763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3985950" y="6328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985950" y="6481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985950" y="6583681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Arrow Connector 84"/>
            <p:cNvCxnSpPr/>
            <p:nvPr/>
          </p:nvCxnSpPr>
          <p:spPr>
            <a:xfrm flipV="1">
              <a:off x="10398633" y="2293927"/>
              <a:ext cx="0" cy="1187942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 rot="16200000">
              <a:off x="9234331" y="1835302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Dose Energy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N*(ħ</a:t>
              </a:r>
              <a:r>
                <a:rPr lang="el-GR" dirty="0" smtClean="0">
                  <a:solidFill>
                    <a:srgbClr val="0000FF"/>
                  </a:solidFill>
                </a:rPr>
                <a:t>ν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6200000">
              <a:off x="10618612" y="1989378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Particle Energy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(ħ</a:t>
              </a:r>
              <a:r>
                <a:rPr lang="el-GR" dirty="0" smtClean="0">
                  <a:solidFill>
                    <a:srgbClr val="FF6600"/>
                  </a:solidFill>
                </a:rPr>
                <a:t>ν</a:t>
              </a:r>
              <a:r>
                <a:rPr lang="en-US" dirty="0" smtClean="0">
                  <a:solidFill>
                    <a:srgbClr val="FF6600"/>
                  </a:solidFill>
                </a:rPr>
                <a:t>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10928441" y="2293927"/>
              <a:ext cx="0" cy="1215651"/>
              <a:chOff x="5188006" y="5417421"/>
              <a:chExt cx="0" cy="1215651"/>
            </a:xfrm>
          </p:grpSpPr>
          <p:cxnSp>
            <p:nvCxnSpPr>
              <p:cNvPr id="89" name="Straight Arrow Connector 88"/>
              <p:cNvCxnSpPr/>
              <p:nvPr/>
            </p:nvCxnSpPr>
            <p:spPr>
              <a:xfrm>
                <a:off x="5188006" y="5563970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5188006" y="5710519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>
                <a:off x="5188006" y="5857068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5188006" y="6003617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5188006" y="6150166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5188006" y="6296715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5188006" y="6443264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5188006" y="5417421"/>
                <a:ext cx="0" cy="189808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/>
          <p:cNvSpPr txBox="1"/>
          <p:nvPr/>
        </p:nvSpPr>
        <p:spPr>
          <a:xfrm>
            <a:off x="669681" y="1836121"/>
            <a:ext cx="336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Lower Dose Energy</a:t>
            </a:r>
            <a:endParaRPr lang="en-US" sz="32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58794" y="4626098"/>
            <a:ext cx="4149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Increase Particle Energy</a:t>
            </a:r>
            <a:endParaRPr lang="en-US" sz="3200" dirty="0"/>
          </a:p>
        </p:txBody>
      </p:sp>
      <p:grpSp>
        <p:nvGrpSpPr>
          <p:cNvPr id="175" name="Group 174"/>
          <p:cNvGrpSpPr/>
          <p:nvPr/>
        </p:nvGrpSpPr>
        <p:grpSpPr>
          <a:xfrm>
            <a:off x="8766596" y="3861041"/>
            <a:ext cx="2030612" cy="2246136"/>
            <a:chOff x="9700875" y="3861041"/>
            <a:chExt cx="2030612" cy="2246136"/>
          </a:xfrm>
        </p:grpSpPr>
        <p:grpSp>
          <p:nvGrpSpPr>
            <p:cNvPr id="122" name="Group 121"/>
            <p:cNvGrpSpPr/>
            <p:nvPr/>
          </p:nvGrpSpPr>
          <p:grpSpPr>
            <a:xfrm>
              <a:off x="10574304" y="3876595"/>
              <a:ext cx="224444" cy="2202873"/>
              <a:chOff x="3985950" y="4380808"/>
              <a:chExt cx="224444" cy="2202873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4098172" y="4380808"/>
                <a:ext cx="0" cy="220287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985950" y="4380808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985950" y="4569529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3985950" y="4854451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985950" y="5149312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3985950" y="5434234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3985950" y="57191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985950" y="60239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3985950" y="6328756"/>
                <a:ext cx="2244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3985950" y="6583681"/>
                <a:ext cx="224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Straight Arrow Connector 122"/>
            <p:cNvCxnSpPr/>
            <p:nvPr/>
          </p:nvCxnSpPr>
          <p:spPr>
            <a:xfrm flipV="1">
              <a:off x="10398633" y="3876594"/>
              <a:ext cx="0" cy="2202873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 rot="16200000">
              <a:off x="9234331" y="4432901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Dose Energy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N*(ħ</a:t>
              </a:r>
              <a:r>
                <a:rPr lang="el-GR" dirty="0" smtClean="0">
                  <a:solidFill>
                    <a:srgbClr val="0000FF"/>
                  </a:solidFill>
                </a:rPr>
                <a:t>ν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 rot="16200000">
              <a:off x="10618612" y="4586977"/>
              <a:ext cx="1579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Particle Energy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(ħ</a:t>
              </a:r>
              <a:r>
                <a:rPr lang="el-GR" dirty="0" smtClean="0">
                  <a:solidFill>
                    <a:srgbClr val="FF6600"/>
                  </a:solidFill>
                </a:rPr>
                <a:t>ν</a:t>
              </a:r>
              <a:r>
                <a:rPr lang="en-US" dirty="0" smtClean="0">
                  <a:solidFill>
                    <a:srgbClr val="FF6600"/>
                  </a:solidFill>
                </a:rPr>
                <a:t>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10927474" y="3861041"/>
              <a:ext cx="0" cy="2246136"/>
              <a:chOff x="10927474" y="3861041"/>
              <a:chExt cx="0" cy="2246136"/>
            </a:xfrm>
          </p:grpSpPr>
          <p:cxnSp>
            <p:nvCxnSpPr>
              <p:cNvPr id="133" name="Straight Arrow Connector 132"/>
              <p:cNvCxnSpPr/>
              <p:nvPr/>
            </p:nvCxnSpPr>
            <p:spPr>
              <a:xfrm>
                <a:off x="10927474" y="5813708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>
                <a:off x="10927474" y="5534753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>
                <a:off x="10927474" y="5255801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>
                <a:off x="10927474" y="4976849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>
                <a:off x="10927474" y="4697897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10927474" y="4418945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>
                <a:off x="10927474" y="4139993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10927474" y="3861041"/>
                <a:ext cx="0" cy="293469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3909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86" y="-32442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Particle Number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Energy Resolution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02" t="9649" r="25877" b="35614"/>
          <a:stretch/>
        </p:blipFill>
        <p:spPr>
          <a:xfrm>
            <a:off x="1236326" y="666664"/>
            <a:ext cx="9421680" cy="5990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3420" y="5729749"/>
            <a:ext cx="13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0226" y="5729749"/>
            <a:ext cx="13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/>
          <a:stretch/>
        </p:blipFill>
        <p:spPr>
          <a:xfrm>
            <a:off x="947529" y="739739"/>
            <a:ext cx="4973885" cy="42881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>
            <a:off x="3512588" y="3093844"/>
            <a:ext cx="337932" cy="4206044"/>
            <a:chOff x="3985950" y="4380808"/>
            <a:chExt cx="224444" cy="220287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85950" y="4499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85950" y="4652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985950" y="4804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85950" y="4957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85950" y="5109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85950" y="5261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985950" y="5414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85950" y="5566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85950" y="5719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985950" y="5871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85950" y="6023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85950" y="6176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85950" y="6328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85950" y="6481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5400000">
            <a:off x="3512588" y="3600742"/>
            <a:ext cx="337932" cy="4206044"/>
            <a:chOff x="3985950" y="4380808"/>
            <a:chExt cx="224444" cy="2202873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098172" y="4380808"/>
              <a:ext cx="0" cy="220287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985950" y="4380808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85950" y="4499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985950" y="4804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985950" y="51095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85950" y="54143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85950" y="57191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85950" y="60239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985950" y="6328756"/>
              <a:ext cx="2244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985950" y="6583681"/>
              <a:ext cx="2244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12" y="-31003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Resist Behavior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2"/>
          <a:stretch/>
        </p:blipFill>
        <p:spPr>
          <a:xfrm>
            <a:off x="6189298" y="1369047"/>
            <a:ext cx="5768141" cy="3406365"/>
          </a:xfrm>
        </p:spPr>
      </p:pic>
      <p:grpSp>
        <p:nvGrpSpPr>
          <p:cNvPr id="50" name="Group 49"/>
          <p:cNvGrpSpPr/>
          <p:nvPr/>
        </p:nvGrpSpPr>
        <p:grpSpPr>
          <a:xfrm>
            <a:off x="8517834" y="2588265"/>
            <a:ext cx="1832114" cy="1758958"/>
            <a:chOff x="8517834" y="3150972"/>
            <a:chExt cx="1832114" cy="1758958"/>
          </a:xfrm>
        </p:grpSpPr>
        <p:sp>
          <p:nvSpPr>
            <p:cNvPr id="49" name="TextBox 48"/>
            <p:cNvSpPr txBox="1"/>
            <p:nvPr/>
          </p:nvSpPr>
          <p:spPr>
            <a:xfrm>
              <a:off x="8653849" y="3484605"/>
              <a:ext cx="1561070" cy="1415772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100% </a:t>
              </a:r>
            </a:p>
            <a:p>
              <a:pPr algn="ctr"/>
              <a:r>
                <a:rPr lang="en-US" dirty="0" smtClean="0"/>
                <a:t>Polymerized</a:t>
              </a:r>
            </a:p>
            <a:p>
              <a:pPr algn="ctr"/>
              <a:endParaRPr lang="en-US" dirty="0" smtClean="0"/>
            </a:p>
            <a:p>
              <a:pPr algn="ctr"/>
              <a:endParaRPr lang="en-US" sz="14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8517834" y="3150972"/>
              <a:ext cx="278297" cy="1758958"/>
            </a:xfrm>
            <a:custGeom>
              <a:avLst/>
              <a:gdLst>
                <a:gd name="connsiteX0" fmla="*/ 9939 w 318052"/>
                <a:gd name="connsiteY0" fmla="*/ 1789043 h 1798982"/>
                <a:gd name="connsiteX1" fmla="*/ 0 w 318052"/>
                <a:gd name="connsiteY1" fmla="*/ 805069 h 1798982"/>
                <a:gd name="connsiteX2" fmla="*/ 318052 w 318052"/>
                <a:gd name="connsiteY2" fmla="*/ 0 h 1798982"/>
                <a:gd name="connsiteX3" fmla="*/ 318052 w 318052"/>
                <a:gd name="connsiteY3" fmla="*/ 1798982 h 1798982"/>
                <a:gd name="connsiteX4" fmla="*/ 9939 w 318052"/>
                <a:gd name="connsiteY4" fmla="*/ 1789043 h 179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52" h="1798982">
                  <a:moveTo>
                    <a:pt x="9939" y="1789043"/>
                  </a:moveTo>
                  <a:lnTo>
                    <a:pt x="0" y="805069"/>
                  </a:lnTo>
                  <a:lnTo>
                    <a:pt x="318052" y="0"/>
                  </a:lnTo>
                  <a:lnTo>
                    <a:pt x="318052" y="1798982"/>
                  </a:lnTo>
                  <a:lnTo>
                    <a:pt x="9939" y="1789043"/>
                  </a:lnTo>
                  <a:close/>
                </a:path>
              </a:pathLst>
            </a:custGeom>
            <a:solidFill>
              <a:schemeClr val="accent4">
                <a:alpha val="66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flipH="1">
              <a:off x="10071651" y="3150972"/>
              <a:ext cx="278297" cy="1758957"/>
            </a:xfrm>
            <a:custGeom>
              <a:avLst/>
              <a:gdLst>
                <a:gd name="connsiteX0" fmla="*/ 9939 w 318052"/>
                <a:gd name="connsiteY0" fmla="*/ 1789043 h 1798982"/>
                <a:gd name="connsiteX1" fmla="*/ 0 w 318052"/>
                <a:gd name="connsiteY1" fmla="*/ 805069 h 1798982"/>
                <a:gd name="connsiteX2" fmla="*/ 318052 w 318052"/>
                <a:gd name="connsiteY2" fmla="*/ 0 h 1798982"/>
                <a:gd name="connsiteX3" fmla="*/ 318052 w 318052"/>
                <a:gd name="connsiteY3" fmla="*/ 1798982 h 1798982"/>
                <a:gd name="connsiteX4" fmla="*/ 9939 w 318052"/>
                <a:gd name="connsiteY4" fmla="*/ 1789043 h 179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52" h="1798982">
                  <a:moveTo>
                    <a:pt x="9939" y="1789043"/>
                  </a:moveTo>
                  <a:lnTo>
                    <a:pt x="0" y="805069"/>
                  </a:lnTo>
                  <a:lnTo>
                    <a:pt x="318052" y="0"/>
                  </a:lnTo>
                  <a:lnTo>
                    <a:pt x="318052" y="1798982"/>
                  </a:lnTo>
                  <a:lnTo>
                    <a:pt x="9939" y="1789043"/>
                  </a:lnTo>
                  <a:close/>
                </a:path>
              </a:pathLst>
            </a:custGeom>
            <a:solidFill>
              <a:schemeClr val="accent4">
                <a:alpha val="66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8517835" y="3419060"/>
              <a:ext cx="2782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0071652" y="3428999"/>
              <a:ext cx="2782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8297563" y="4717531"/>
            <a:ext cx="291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 axis (micrometer)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6969211" y="5337377"/>
            <a:ext cx="471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ym typeface="Wingdings" panose="05000000000000000000" pitchFamily="2" charset="2"/>
              </a:rPr>
              <a:t> </a:t>
            </a:r>
            <a:r>
              <a:rPr lang="en-US" sz="3600" b="1" dirty="0" smtClean="0">
                <a:sym typeface="Wingdings" panose="05000000000000000000" pitchFamily="2" charset="2"/>
              </a:rPr>
              <a:t>Line Edge Roughness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04616" y="6087239"/>
            <a:ext cx="455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Which would you choose?</a:t>
            </a:r>
            <a:endParaRPr lang="en-US" sz="3200" dirty="0"/>
          </a:p>
        </p:txBody>
      </p:sp>
      <p:sp>
        <p:nvSpPr>
          <p:cNvPr id="29" name="Arc 28"/>
          <p:cNvSpPr/>
          <p:nvPr/>
        </p:nvSpPr>
        <p:spPr>
          <a:xfrm flipH="1">
            <a:off x="1061883" y="5692057"/>
            <a:ext cx="660656" cy="699278"/>
          </a:xfrm>
          <a:prstGeom prst="arc">
            <a:avLst>
              <a:gd name="adj1" fmla="val 16200000"/>
              <a:gd name="adj2" fmla="val 4701413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H="1">
            <a:off x="925046" y="5242408"/>
            <a:ext cx="797492" cy="1160634"/>
          </a:xfrm>
          <a:prstGeom prst="arc">
            <a:avLst>
              <a:gd name="adj1" fmla="val 16200000"/>
              <a:gd name="adj2" fmla="val 533207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46" idx="0"/>
          </p:cNvCxnSpPr>
          <p:nvPr/>
        </p:nvCxnSpPr>
        <p:spPr>
          <a:xfrm>
            <a:off x="1323792" y="5242408"/>
            <a:ext cx="1480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323792" y="5680348"/>
            <a:ext cx="1480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679360" y="3148500"/>
                <a:ext cx="3846978" cy="8330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𝐝𝐨𝐬𝐞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𝐜𝐦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b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𝐝𝐨𝐬𝐞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𝐦𝐉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𝐜𝐦</m:t>
                                  </m:r>
                                </m:e>
                                <m:sup>
                                  <m:r>
                                    <a:rPr lang="en-US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360" y="3148500"/>
                <a:ext cx="3846978" cy="833049"/>
              </a:xfrm>
              <a:prstGeom prst="rect">
                <a:avLst/>
              </a:prstGeom>
              <a:blipFill>
                <a:blip r:embed="rId4"/>
                <a:stretch>
                  <a:fillRect b="-8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74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13" y="1435211"/>
            <a:ext cx="2175164" cy="2196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92" y="-29765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Line Edge Roughness (LER)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48" y="1346127"/>
            <a:ext cx="286435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50237"/>
          <a:stretch/>
        </p:blipFill>
        <p:spPr>
          <a:xfrm>
            <a:off x="122086" y="4623212"/>
            <a:ext cx="4086910" cy="1648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1" y="841250"/>
            <a:ext cx="6268685" cy="3473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b="53721"/>
          <a:stretch/>
        </p:blipFill>
        <p:spPr>
          <a:xfrm>
            <a:off x="4386028" y="4623212"/>
            <a:ext cx="4394588" cy="16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60" b="4063"/>
          <a:stretch/>
        </p:blipFill>
        <p:spPr>
          <a:xfrm>
            <a:off x="1" y="209861"/>
            <a:ext cx="12192000" cy="635583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2749652"/>
            <a:ext cx="2143125" cy="11144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054" t="51649" r="38172" b="20824"/>
          <a:stretch/>
        </p:blipFill>
        <p:spPr>
          <a:xfrm>
            <a:off x="9046485" y="3864077"/>
            <a:ext cx="2926748" cy="2701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6" b="28746"/>
          <a:stretch/>
        </p:blipFill>
        <p:spPr>
          <a:xfrm>
            <a:off x="34426" y="4338720"/>
            <a:ext cx="2620224" cy="6235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8275" y="5620214"/>
            <a:ext cx="2526375" cy="505275"/>
            <a:chOff x="-321933" y="5344904"/>
            <a:chExt cx="2915265" cy="583053"/>
          </a:xfrm>
        </p:grpSpPr>
        <p:sp>
          <p:nvSpPr>
            <p:cNvPr id="10" name="Rectangle 9"/>
            <p:cNvSpPr/>
            <p:nvPr/>
          </p:nvSpPr>
          <p:spPr>
            <a:xfrm>
              <a:off x="-321933" y="5344904"/>
              <a:ext cx="2915265" cy="5830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1933" y="5344904"/>
              <a:ext cx="2915265" cy="58305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52176" y="4962291"/>
            <a:ext cx="19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Prolith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176" y="6196359"/>
            <a:ext cx="19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MetroLER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12192000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771833" y="5536641"/>
            <a:ext cx="10249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66581" y="5697415"/>
            <a:ext cx="433753" cy="117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88" y="-30429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Photon to acid simulation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1" r="1380"/>
          <a:stretch/>
        </p:blipFill>
        <p:spPr>
          <a:xfrm>
            <a:off x="970427" y="3763568"/>
            <a:ext cx="3222703" cy="304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562" t="11676" r="20614" b="22515"/>
          <a:stretch/>
        </p:blipFill>
        <p:spPr>
          <a:xfrm>
            <a:off x="4325357" y="1548170"/>
            <a:ext cx="7160670" cy="4430796"/>
          </a:xfrm>
          <a:prstGeom prst="rect">
            <a:avLst/>
          </a:prstGeom>
        </p:spPr>
      </p:pic>
      <p:pic>
        <p:nvPicPr>
          <p:cNvPr id="8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7"/>
          <a:stretch/>
        </p:blipFill>
        <p:spPr>
          <a:xfrm>
            <a:off x="738655" y="717913"/>
            <a:ext cx="2842305" cy="3045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856" t="43712" r="8333" b="53255"/>
          <a:stretch/>
        </p:blipFill>
        <p:spPr>
          <a:xfrm>
            <a:off x="4689944" y="827605"/>
            <a:ext cx="6366132" cy="3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90" y="-326251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Simulation to Experiment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281" t="23996" r="27720" b="9883"/>
          <a:stretch/>
        </p:blipFill>
        <p:spPr>
          <a:xfrm>
            <a:off x="4708354" y="672685"/>
            <a:ext cx="7483646" cy="618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312" t="47921" r="38172" b="6201"/>
          <a:stretch/>
        </p:blipFill>
        <p:spPr>
          <a:xfrm>
            <a:off x="0" y="1980638"/>
            <a:ext cx="4774082" cy="35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-318374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Trickier than just </a:t>
            </a:r>
            <a:r>
              <a:rPr lang="el-GR" dirty="0" smtClean="0">
                <a:solidFill>
                  <a:schemeClr val="bg1"/>
                </a:solidFill>
              </a:rPr>
              <a:t>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5" t="18332" r="56667" b="32778"/>
          <a:stretch/>
        </p:blipFill>
        <p:spPr>
          <a:xfrm>
            <a:off x="361950" y="1447006"/>
            <a:ext cx="5511494" cy="3769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520" t="17778" r="14896" b="20185"/>
          <a:stretch/>
        </p:blipFill>
        <p:spPr>
          <a:xfrm>
            <a:off x="6934200" y="1027906"/>
            <a:ext cx="5257800" cy="46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1" y="-31819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“Noise” in Shot Noise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31" y="1468480"/>
            <a:ext cx="6603769" cy="322965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480"/>
            <a:ext cx="5588231" cy="3950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7781" y="5159245"/>
            <a:ext cx="618466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“Noise” derives from the word nausea</a:t>
            </a:r>
          </a:p>
          <a:p>
            <a:endParaRPr lang="en-US" sz="1050" dirty="0" smtClean="0"/>
          </a:p>
          <a:p>
            <a:r>
              <a:rPr lang="en-US" sz="2000" i="1" dirty="0" smtClean="0"/>
              <a:t>“the noise made by an ancient </a:t>
            </a:r>
            <a:r>
              <a:rPr lang="en-US" sz="2000" i="1" dirty="0" err="1" smtClean="0"/>
              <a:t>shipful</a:t>
            </a:r>
            <a:r>
              <a:rPr lang="en-US" sz="2000" i="1" dirty="0" smtClean="0"/>
              <a:t> of passengers groaning and vomiting in bad weather.”</a:t>
            </a:r>
          </a:p>
          <a:p>
            <a:r>
              <a:rPr lang="en-US" sz="2000" b="1" dirty="0" smtClean="0"/>
              <a:t>Eric Partridge, Lexicographer 1958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338262" y="4698135"/>
            <a:ext cx="18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W. Waterhouse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083" y="5418568"/>
            <a:ext cx="141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Thom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15" y="-29279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Printing Failures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439" t="11832" r="16403" b="5984"/>
          <a:stretch/>
        </p:blipFill>
        <p:spPr>
          <a:xfrm>
            <a:off x="1538230" y="842158"/>
            <a:ext cx="4234385" cy="590349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132369" y="3152898"/>
            <a:ext cx="1058487" cy="83958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585" y="4086225"/>
            <a:ext cx="5315415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56" y="842158"/>
            <a:ext cx="1706574" cy="3029168"/>
          </a:xfrm>
          <a:prstGeom prst="roundRect">
            <a:avLst>
              <a:gd name="adj" fmla="val 243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44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4503"/>
            <a:ext cx="12192000" cy="69625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9" y="0"/>
            <a:ext cx="980838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022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-343535"/>
            <a:ext cx="10515600" cy="1325563"/>
          </a:xfrm>
        </p:spPr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" y="822008"/>
            <a:ext cx="10515600" cy="450723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 smtClean="0"/>
              <a:t>Papers in SPIE</a:t>
            </a:r>
          </a:p>
          <a:p>
            <a:pPr lvl="1"/>
            <a:r>
              <a:rPr lang="en-US" sz="1800" b="1" dirty="0" smtClean="0"/>
              <a:t>Shot </a:t>
            </a:r>
            <a:r>
              <a:rPr lang="en-US" sz="1800" b="1" dirty="0"/>
              <a:t>noise: A 100 year history, with applications to </a:t>
            </a:r>
            <a:r>
              <a:rPr lang="en-US" sz="1800" b="1" dirty="0" smtClean="0"/>
              <a:t>lithography, C. Mack</a:t>
            </a:r>
          </a:p>
          <a:p>
            <a:pPr lvl="1"/>
            <a:r>
              <a:rPr lang="en-US" sz="1800" dirty="0" smtClean="0"/>
              <a:t>Statistical simulation of resist at EUV and </a:t>
            </a:r>
            <a:r>
              <a:rPr lang="en-US" sz="1800" dirty="0" err="1" smtClean="0"/>
              <a:t>ArF</a:t>
            </a:r>
            <a:r>
              <a:rPr lang="en-US" sz="1800" dirty="0" smtClean="0"/>
              <a:t>, M. Smith et al.</a:t>
            </a:r>
          </a:p>
          <a:p>
            <a:pPr lvl="1"/>
            <a:r>
              <a:rPr lang="en-US" sz="1800" dirty="0" smtClean="0"/>
              <a:t>A Simple Model of Line-Edge Roughness, C. Mack</a:t>
            </a:r>
          </a:p>
          <a:p>
            <a:pPr lvl="1"/>
            <a:r>
              <a:rPr lang="en-US" sz="1800" dirty="0" smtClean="0"/>
              <a:t>Mechanistic simulation of line-edge roughness, J </a:t>
            </a:r>
            <a:r>
              <a:rPr lang="en-US" sz="1800" dirty="0" err="1" smtClean="0"/>
              <a:t>Biafore</a:t>
            </a:r>
            <a:endParaRPr lang="en-US" sz="1800" dirty="0" smtClean="0"/>
          </a:p>
          <a:p>
            <a:pPr lvl="1"/>
            <a:r>
              <a:rPr lang="en-US" sz="1800" dirty="0" smtClean="0"/>
              <a:t>Line-edge roughness and the ultimate limits of lithography, C. Mack</a:t>
            </a:r>
          </a:p>
          <a:p>
            <a:pPr lvl="1"/>
            <a:r>
              <a:rPr lang="en-US" sz="1800" dirty="0" smtClean="0"/>
              <a:t>Statistical simulation of resist at EUV and </a:t>
            </a:r>
            <a:r>
              <a:rPr lang="en-US" sz="1800" dirty="0" err="1" smtClean="0"/>
              <a:t>ArF</a:t>
            </a:r>
            <a:r>
              <a:rPr lang="en-US" sz="1800" dirty="0" smtClean="0"/>
              <a:t>, J </a:t>
            </a:r>
            <a:r>
              <a:rPr lang="en-US" sz="1800" dirty="0" err="1" smtClean="0"/>
              <a:t>Biafore</a:t>
            </a:r>
            <a:r>
              <a:rPr lang="en-US" sz="1800" dirty="0" smtClean="0"/>
              <a:t> et al.</a:t>
            </a:r>
          </a:p>
          <a:p>
            <a:pPr lvl="1"/>
            <a:r>
              <a:rPr lang="en-US" sz="1800" dirty="0" smtClean="0"/>
              <a:t>Resist fundamentals for resolution, LER, and sensitivity (RLS) performance tradeoffs and their relation to micro-bridging defects, B. </a:t>
            </a:r>
            <a:r>
              <a:rPr lang="en-US" sz="1800" dirty="0" err="1" smtClean="0"/>
              <a:t>Rathsack</a:t>
            </a:r>
            <a:r>
              <a:rPr lang="en-US" sz="1800" dirty="0" smtClean="0"/>
              <a:t> et al.</a:t>
            </a:r>
          </a:p>
          <a:p>
            <a:pPr lvl="1"/>
            <a:r>
              <a:rPr lang="en-US" sz="1800" dirty="0" smtClean="0"/>
              <a:t>Impact of stochastic effects on EUV printability limits, P. De </a:t>
            </a:r>
            <a:r>
              <a:rPr lang="en-US" sz="1800" dirty="0" err="1" smtClean="0"/>
              <a:t>Bisschop</a:t>
            </a:r>
            <a:r>
              <a:rPr lang="en-US" sz="1800" dirty="0" smtClean="0"/>
              <a:t> et al.</a:t>
            </a:r>
          </a:p>
          <a:p>
            <a:pPr lvl="1"/>
            <a:r>
              <a:rPr lang="en-US" sz="1800" dirty="0" smtClean="0"/>
              <a:t>Quantification of shot noise contributions to contact hole local CD  </a:t>
            </a:r>
            <a:r>
              <a:rPr lang="en-US" sz="1800" dirty="0" err="1" smtClean="0"/>
              <a:t>nonuniformity</a:t>
            </a:r>
            <a:r>
              <a:rPr lang="en-US" sz="1800" dirty="0" smtClean="0"/>
              <a:t>, R. </a:t>
            </a:r>
            <a:r>
              <a:rPr lang="en-US" sz="1800" dirty="0" err="1" smtClean="0"/>
              <a:t>Gronheid</a:t>
            </a:r>
            <a:r>
              <a:rPr lang="en-US" sz="1800" dirty="0" smtClean="0"/>
              <a:t> et al.</a:t>
            </a:r>
          </a:p>
          <a:p>
            <a:pPr lvl="1"/>
            <a:r>
              <a:rPr lang="en-US" sz="1800" dirty="0" smtClean="0"/>
              <a:t>Stochastic effects in EUV lithography: random, local CD variability, and printing failures, P. De </a:t>
            </a:r>
            <a:r>
              <a:rPr lang="en-US" sz="1800" dirty="0" err="1" smtClean="0"/>
              <a:t>Bisschop</a:t>
            </a:r>
            <a:endParaRPr lang="en-US" sz="1800" dirty="0" smtClean="0"/>
          </a:p>
          <a:p>
            <a:pPr lvl="1"/>
            <a:r>
              <a:rPr lang="en-US" sz="1800" dirty="0" smtClean="0"/>
              <a:t>Application of stochastic modeling to resist optimization problems, J. </a:t>
            </a:r>
            <a:r>
              <a:rPr lang="en-US" sz="1800" dirty="0" err="1" smtClean="0"/>
              <a:t>Biafore</a:t>
            </a:r>
            <a:r>
              <a:rPr lang="en-US" sz="1800" dirty="0" smtClean="0"/>
              <a:t> et al.</a:t>
            </a:r>
          </a:p>
          <a:p>
            <a:pPr lvl="1"/>
            <a:r>
              <a:rPr lang="en-US" sz="1800" dirty="0" smtClean="0"/>
              <a:t>Reducing roughness in extreme ultraviolet lithography, C. Mack</a:t>
            </a:r>
          </a:p>
          <a:p>
            <a:pPr lvl="1"/>
            <a:r>
              <a:rPr lang="en-US" sz="1800" dirty="0" smtClean="0"/>
              <a:t>Inside PROLITH</a:t>
            </a:r>
            <a:r>
              <a:rPr lang="en-US" sz="1800" baseline="30000" dirty="0" smtClean="0"/>
              <a:t>TM</a:t>
            </a:r>
            <a:r>
              <a:rPr lang="en-US" sz="1800" dirty="0" smtClean="0"/>
              <a:t>, C. Mack</a:t>
            </a:r>
          </a:p>
          <a:p>
            <a:pPr lvl="1"/>
            <a:r>
              <a:rPr lang="en-US" sz="1800" dirty="0" smtClean="0"/>
              <a:t>Pattern prediction in EUV resists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020" y="5329237"/>
            <a:ext cx="1100328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/>
              <a:t>Books</a:t>
            </a:r>
            <a:endParaRPr lang="en-US" sz="2000" b="1" dirty="0" smtClean="0"/>
          </a:p>
          <a:p>
            <a:pPr lvl="1"/>
            <a:r>
              <a:rPr lang="en-US" sz="1800" dirty="0" smtClean="0"/>
              <a:t>Electronics Noise and Signal Recovery, E. R. Davies</a:t>
            </a:r>
          </a:p>
          <a:p>
            <a:pPr lvl="1"/>
            <a:r>
              <a:rPr lang="en-US" sz="1800" dirty="0" smtClean="0"/>
              <a:t>Noise: Sources, Characterization, Measurement, A. Van Der </a:t>
            </a:r>
            <a:r>
              <a:rPr lang="en-US" sz="1800" dirty="0" err="1" smtClean="0"/>
              <a:t>Ziel</a:t>
            </a:r>
            <a:endParaRPr lang="en-US" sz="1800" dirty="0" smtClean="0"/>
          </a:p>
          <a:p>
            <a:pPr lvl="1"/>
            <a:r>
              <a:rPr lang="en-US" sz="1800" dirty="0" smtClean="0"/>
              <a:t>Electronic Noise and Interfering Signals Principles and Applications, G. </a:t>
            </a:r>
            <a:r>
              <a:rPr lang="en-US" sz="1800" dirty="0" err="1" smtClean="0"/>
              <a:t>Vasilescu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1363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9"/>
          <a:stretch/>
        </p:blipFill>
        <p:spPr>
          <a:xfrm>
            <a:off x="5701261" y="2817403"/>
            <a:ext cx="2480689" cy="3036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11" y="2817403"/>
            <a:ext cx="3731840" cy="2979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8"/>
          <a:stretch/>
        </p:blipFill>
        <p:spPr>
          <a:xfrm>
            <a:off x="8885576" y="788162"/>
            <a:ext cx="2618510" cy="1842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502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“Prehistory”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18" y="2129731"/>
            <a:ext cx="5306118" cy="252400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Brownian Motion </a:t>
            </a:r>
            <a:r>
              <a:rPr lang="en-US" dirty="0" smtClean="0"/>
              <a:t>1827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Maxwell-Boltzmann</a:t>
            </a:r>
            <a:r>
              <a:rPr lang="en-US" dirty="0" smtClean="0"/>
              <a:t> 1859</a:t>
            </a:r>
          </a:p>
          <a:p>
            <a:r>
              <a:rPr lang="en-US" dirty="0" smtClean="0"/>
              <a:t>Einstein 1905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Diffusion </a:t>
            </a:r>
            <a:r>
              <a:rPr lang="en-US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</a:t>
            </a:r>
            <a:r>
              <a:rPr lang="en-US" dirty="0" smtClean="0">
                <a:solidFill>
                  <a:srgbClr val="0000FF"/>
                </a:solidFill>
              </a:rPr>
              <a:t> Brownian Motion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Photoelectric Effect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4518" y="5440431"/>
            <a:ext cx="926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Stage is set for:</a:t>
            </a:r>
          </a:p>
          <a:p>
            <a:r>
              <a:rPr lang="en-US" sz="4800" b="1" dirty="0" smtClean="0">
                <a:solidFill>
                  <a:srgbClr val="0000FF"/>
                </a:solidFill>
              </a:rPr>
              <a:t>Discrete matter </a:t>
            </a:r>
            <a:r>
              <a:rPr lang="en-US" sz="4800" b="1" dirty="0" smtClean="0"/>
              <a:t>and </a:t>
            </a:r>
            <a:r>
              <a:rPr lang="en-US" sz="4800" b="1" dirty="0" smtClean="0">
                <a:solidFill>
                  <a:srgbClr val="FF0000"/>
                </a:solidFill>
              </a:rPr>
              <a:t>discrete energy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9" t="9972"/>
          <a:stretch/>
        </p:blipFill>
        <p:spPr>
          <a:xfrm>
            <a:off x="5513876" y="787449"/>
            <a:ext cx="2664749" cy="20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53" y="-30269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“Shot” in Shot Noise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766" y="3428521"/>
            <a:ext cx="276562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ctr"/>
            <a:r>
              <a:rPr lang="en-US" sz="2400" b="1" dirty="0" smtClean="0"/>
              <a:t>Power Law Noise: </a:t>
            </a:r>
          </a:p>
          <a:p>
            <a:pPr algn="ctr"/>
            <a:r>
              <a:rPr lang="en-US" sz="2400" dirty="0" smtClean="0"/>
              <a:t>1/</a:t>
            </a:r>
            <a:r>
              <a:rPr lang="en-US" sz="2400" i="1" dirty="0" smtClean="0"/>
              <a:t>f</a:t>
            </a:r>
            <a:r>
              <a:rPr lang="en-US" sz="2400" dirty="0"/>
              <a:t> </a:t>
            </a:r>
            <a:r>
              <a:rPr lang="el-GR" sz="2400" baseline="30000" dirty="0" smtClean="0"/>
              <a:t>β</a:t>
            </a:r>
            <a:endParaRPr lang="en-US" sz="2400" baseline="30000" dirty="0" smtClean="0"/>
          </a:p>
          <a:p>
            <a:endParaRPr lang="en-US" sz="2000" dirty="0"/>
          </a:p>
          <a:p>
            <a:r>
              <a:rPr lang="en-US" sz="2000" dirty="0" smtClean="0">
                <a:solidFill>
                  <a:srgbClr val="7030A0"/>
                </a:solidFill>
              </a:rPr>
              <a:t>Violet</a:t>
            </a:r>
            <a:r>
              <a:rPr lang="en-US" sz="2000" dirty="0" smtClean="0"/>
              <a:t> Noise: </a:t>
            </a:r>
            <a:r>
              <a:rPr lang="el-GR" sz="2000" dirty="0" smtClean="0"/>
              <a:t>β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-2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/>
              <a:t> Noise: </a:t>
            </a:r>
            <a:r>
              <a:rPr lang="el-GR" sz="2000" dirty="0"/>
              <a:t>β</a:t>
            </a:r>
            <a:r>
              <a:rPr lang="en-US" sz="2000" dirty="0"/>
              <a:t> = </a:t>
            </a:r>
            <a:r>
              <a:rPr lang="en-US" sz="2000" dirty="0" smtClean="0"/>
              <a:t>-1</a:t>
            </a:r>
          </a:p>
          <a:p>
            <a:r>
              <a:rPr lang="en-US" sz="2000" b="1" dirty="0" smtClean="0"/>
              <a:t>White Noise: </a:t>
            </a:r>
            <a:r>
              <a:rPr lang="el-GR" sz="2000" b="1" dirty="0" smtClean="0"/>
              <a:t>β</a:t>
            </a:r>
            <a:r>
              <a:rPr lang="en-US" sz="2000" b="1" dirty="0" smtClean="0"/>
              <a:t> = 0</a:t>
            </a:r>
          </a:p>
          <a:p>
            <a:r>
              <a:rPr lang="en-US" sz="2000" dirty="0" smtClean="0">
                <a:solidFill>
                  <a:srgbClr val="FF6699"/>
                </a:solidFill>
              </a:rPr>
              <a:t>Pink</a:t>
            </a:r>
            <a:r>
              <a:rPr lang="en-US" sz="2000" dirty="0" smtClean="0"/>
              <a:t> Noise: </a:t>
            </a:r>
            <a:r>
              <a:rPr lang="el-GR" sz="2000" dirty="0" smtClean="0"/>
              <a:t>β</a:t>
            </a:r>
            <a:r>
              <a:rPr lang="en-US" sz="2000" dirty="0" smtClean="0"/>
              <a:t> = 1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/>
              <a:t> Noise: </a:t>
            </a:r>
            <a:r>
              <a:rPr lang="el-GR" sz="2000" dirty="0" smtClean="0"/>
              <a:t>β</a:t>
            </a:r>
            <a:r>
              <a:rPr lang="en-US" sz="2000" dirty="0" smtClean="0"/>
              <a:t> = 2</a:t>
            </a:r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39" y="752563"/>
            <a:ext cx="4229786" cy="263455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99" y="3428521"/>
            <a:ext cx="4268585" cy="2689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82" y="3428521"/>
            <a:ext cx="4375272" cy="3281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1" y="-950025"/>
            <a:ext cx="5295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Shot noise is due to the discrete nature of charge carriers, and arises since any charge transfer involves an integral number of charge carriers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316" y="1031448"/>
            <a:ext cx="7020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Shot Noise: The series of independent random events of the  passage of charge carriers across barriers.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3497" y="2569769"/>
            <a:ext cx="281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Schroteffekt</a:t>
            </a:r>
            <a:r>
              <a:rPr lang="en-US" sz="2400" dirty="0"/>
              <a:t>” </a:t>
            </a:r>
            <a:r>
              <a:rPr lang="en-US" sz="2400" b="1" dirty="0"/>
              <a:t>1918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9822" y="2789360"/>
            <a:ext cx="3799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Walter </a:t>
            </a:r>
            <a:r>
              <a:rPr lang="en-US" b="1" dirty="0" err="1"/>
              <a:t>Schottky</a:t>
            </a:r>
            <a:endParaRPr lang="en-US" b="1" dirty="0"/>
          </a:p>
          <a:p>
            <a:pPr algn="r"/>
            <a:r>
              <a:rPr lang="en-US" dirty="0"/>
              <a:t>Study of vacuum diodes at low current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12899" y="6159226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Vacuum Diode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541451" y="6159226"/>
            <a:ext cx="259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Vacuum Diode RLC Circuit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92" y="-318944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Vacuum Diode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30" y="685827"/>
            <a:ext cx="3495675" cy="3648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41" y="802203"/>
            <a:ext cx="3162300" cy="3562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192" y="1003155"/>
            <a:ext cx="3305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Principle of Operation:</a:t>
            </a:r>
          </a:p>
          <a:p>
            <a:r>
              <a:rPr lang="en-US" sz="2400" dirty="0" smtClean="0"/>
              <a:t>Exploitation of broken symmetry of charge carriers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3390" y="5358558"/>
            <a:ext cx="5142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“Not as a continuously flowing current but as a hail of charge quanta”</a:t>
            </a:r>
          </a:p>
          <a:p>
            <a:r>
              <a:rPr lang="en-US" sz="2400" dirty="0" err="1" smtClean="0"/>
              <a:t>Schottky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13" y="4971287"/>
            <a:ext cx="6031763" cy="1886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9985" y="2658288"/>
            <a:ext cx="104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38308" y="1624723"/>
            <a:ext cx="104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64197" y="2658288"/>
            <a:ext cx="104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2475" y="1628906"/>
            <a:ext cx="104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0" y="2885907"/>
            <a:ext cx="3925164" cy="21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65002"/>
            <a:ext cx="12192000" cy="7023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233" y="-16500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Shot noise in cameras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13" y="951112"/>
            <a:ext cx="8331287" cy="5554191"/>
          </a:xfrm>
        </p:spPr>
      </p:pic>
      <p:sp>
        <p:nvSpPr>
          <p:cNvPr id="5" name="TextBox 4"/>
          <p:cNvSpPr txBox="1"/>
          <p:nvPr/>
        </p:nvSpPr>
        <p:spPr>
          <a:xfrm>
            <a:off x="10318600" y="497780"/>
            <a:ext cx="17524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 smtClean="0"/>
              <a:t>Granular noise</a:t>
            </a:r>
          </a:p>
          <a:p>
            <a:r>
              <a:rPr lang="en-US" dirty="0" smtClean="0"/>
              <a:t>Poisson noise</a:t>
            </a:r>
          </a:p>
          <a:p>
            <a:r>
              <a:rPr lang="en-US" dirty="0" smtClean="0"/>
              <a:t>Photon noise</a:t>
            </a:r>
          </a:p>
          <a:p>
            <a:endParaRPr lang="en-US" dirty="0"/>
          </a:p>
          <a:p>
            <a:r>
              <a:rPr lang="en-US" dirty="0" smtClean="0"/>
              <a:t>Crank up the ISO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65002"/>
            <a:ext cx="12192000" cy="7023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18600" y="497780"/>
            <a:ext cx="17524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 smtClean="0"/>
              <a:t>Granular noise</a:t>
            </a:r>
          </a:p>
          <a:p>
            <a:r>
              <a:rPr lang="en-US" dirty="0" smtClean="0"/>
              <a:t>Poisson noise</a:t>
            </a:r>
          </a:p>
          <a:p>
            <a:r>
              <a:rPr lang="en-US" dirty="0" smtClean="0"/>
              <a:t>Photon noise</a:t>
            </a:r>
          </a:p>
          <a:p>
            <a:endParaRPr lang="en-US" dirty="0"/>
          </a:p>
          <a:p>
            <a:r>
              <a:rPr lang="en-US" dirty="0" smtClean="0"/>
              <a:t>Crank up the ISO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000" t="22930" r="41302" b="24259"/>
          <a:stretch/>
        </p:blipFill>
        <p:spPr>
          <a:xfrm>
            <a:off x="2661602" y="996119"/>
            <a:ext cx="7279232" cy="544705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79233" y="-16500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Shot noise in astronomy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0040" y="3698697"/>
            <a:ext cx="1006868" cy="2958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24386" y="3709371"/>
            <a:ext cx="1006868" cy="2958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4503"/>
            <a:ext cx="12192000" cy="69625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21" y="0"/>
            <a:ext cx="8603157" cy="6858000"/>
          </a:xfrm>
        </p:spPr>
      </p:pic>
    </p:spTree>
    <p:extLst>
      <p:ext uri="{BB962C8B-B14F-4D97-AF65-F5344CB8AC3E}">
        <p14:creationId xmlns:p14="http://schemas.microsoft.com/office/powerpoint/2010/main" val="10848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14" y="-34810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Poisson Statistics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491" y="755712"/>
            <a:ext cx="7188950" cy="2769668"/>
            <a:chOff x="67491" y="1272548"/>
            <a:chExt cx="7188950" cy="2769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2564" t="35128" r="10641" b="40752"/>
            <a:stretch/>
          </p:blipFill>
          <p:spPr>
            <a:xfrm>
              <a:off x="67491" y="1272548"/>
              <a:ext cx="7188950" cy="14602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17339" y="2668706"/>
                  <a:ext cx="27415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rad>
                    </m:oMath>
                  </a14:m>
                  <a:r>
                    <a:rPr lang="en-US" sz="2000" dirty="0" smtClean="0"/>
                    <a:t> </a:t>
                  </a:r>
                  <a:r>
                    <a:rPr lang="en-US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is the standard deviation</a:t>
                  </a:r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9" y="2668706"/>
                  <a:ext cx="2741520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2564" t="59907" r="10641" b="23390"/>
            <a:stretch/>
          </p:blipFill>
          <p:spPr>
            <a:xfrm>
              <a:off x="67491" y="3031007"/>
              <a:ext cx="7188950" cy="10112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2564" t="55958" r="74314" b="40752"/>
            <a:stretch/>
          </p:blipFill>
          <p:spPr>
            <a:xfrm>
              <a:off x="67491" y="2817667"/>
              <a:ext cx="336023" cy="19916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10315125" y="1451761"/>
            <a:ext cx="1655450" cy="21192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23" y="3945936"/>
            <a:ext cx="3935411" cy="2697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4967" t="16844" r="43133" b="51689"/>
          <a:stretch/>
        </p:blipFill>
        <p:spPr>
          <a:xfrm>
            <a:off x="235502" y="3820778"/>
            <a:ext cx="5267398" cy="22251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48952" y="2511372"/>
            <a:ext cx="3002493" cy="342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69" y="716786"/>
            <a:ext cx="4284638" cy="3168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2"/>
          <a:stretch/>
        </p:blipFill>
        <p:spPr>
          <a:xfrm>
            <a:off x="10327841" y="3945936"/>
            <a:ext cx="1630018" cy="21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647</Words>
  <Application>Microsoft Office PowerPoint</Application>
  <PresentationFormat>Widescreen</PresentationFormat>
  <Paragraphs>146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Wingdings</vt:lpstr>
      <vt:lpstr>Office Theme</vt:lpstr>
      <vt:lpstr>Shot Noise in Lithography</vt:lpstr>
      <vt:lpstr>The “Noise” in Shot Noise</vt:lpstr>
      <vt:lpstr>“Prehistory”</vt:lpstr>
      <vt:lpstr>The “Shot” in Shot Noise</vt:lpstr>
      <vt:lpstr>Vacuum Diode</vt:lpstr>
      <vt:lpstr>Shot noise in cameras</vt:lpstr>
      <vt:lpstr>Shot noise in astronomy</vt:lpstr>
      <vt:lpstr>PowerPoint Presentation</vt:lpstr>
      <vt:lpstr>Poisson Statistics</vt:lpstr>
      <vt:lpstr>Resolution: Image vs Energy</vt:lpstr>
      <vt:lpstr>Resolution: Image vs Energy</vt:lpstr>
      <vt:lpstr>How to make energy resolution worse…</vt:lpstr>
      <vt:lpstr>Particle Number  Energy Resolution</vt:lpstr>
      <vt:lpstr>Resist Behavior</vt:lpstr>
      <vt:lpstr>Line Edge Roughness (LER)</vt:lpstr>
      <vt:lpstr>PowerPoint Presentation</vt:lpstr>
      <vt:lpstr>Photon to acid simulation results</vt:lpstr>
      <vt:lpstr>Simulation to Experiment</vt:lpstr>
      <vt:lpstr>Trickier than just σ</vt:lpstr>
      <vt:lpstr>Printing Failures</vt:lpstr>
      <vt:lpstr>Questions?</vt:lpstr>
      <vt:lpstr>More Information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Shot Noise in Lithography</dc:title>
  <dc:creator>Williamson, Morgan C</dc:creator>
  <cp:lastModifiedBy>grant</cp:lastModifiedBy>
  <cp:revision>53</cp:revision>
  <dcterms:created xsi:type="dcterms:W3CDTF">2018-10-04T17:42:41Z</dcterms:created>
  <dcterms:modified xsi:type="dcterms:W3CDTF">2018-10-08T17:14:48Z</dcterms:modified>
</cp:coreProperties>
</file>